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A18CFB-4CF7-4955-B277-F45611742936}">
  <a:tblStyle styleId="{F7A18CFB-4CF7-4955-B277-F456117429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7866ab57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e7866ab5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ea7148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ea7148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e7866ab57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e7866ab57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e7866ab57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e7866ab5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e7866ab5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e7866ab5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“Everyone 10+”	208.2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“Everyone”	203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“Teen”	200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“Mature 17+”	190.6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7866ab5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e7866ab5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e7866ab57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e7866ab5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29.png"/><Relationship Id="rId7" Type="http://schemas.openxmlformats.org/officeDocument/2006/relationships/image" Target="../media/image14.jp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15" Type="http://schemas.openxmlformats.org/officeDocument/2006/relationships/image" Target="../media/image11.png"/><Relationship Id="rId14" Type="http://schemas.openxmlformats.org/officeDocument/2006/relationships/image" Target="../media/image16.gif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43825"/>
            <a:ext cx="8520600" cy="2153400"/>
          </a:xfrm>
          <a:prstGeom prst="rect">
            <a:avLst/>
          </a:prstGeom>
          <a:ln cap="flat" cmpd="sng" w="28575">
            <a:solidFill>
              <a:srgbClr val="C9E2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 on App Trends - Recommendations for App Trader </a:t>
            </a: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39675" y="4436000"/>
            <a:ext cx="34032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Double Wedding Consulting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850" y="3203025"/>
            <a:ext cx="17424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3750" y="650900"/>
            <a:ext cx="84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00" y="1292588"/>
            <a:ext cx="3873749" cy="25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175" y="1292587"/>
            <a:ext cx="3864423" cy="25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175" y="1292602"/>
            <a:ext cx="3864425" cy="255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23"/>
          <p:cNvGraphicFramePr/>
          <p:nvPr/>
        </p:nvGraphicFramePr>
        <p:xfrm>
          <a:off x="613250" y="11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{F7A18CFB-4CF7-4955-B277-F45611742936}</a:tableStyleId>
              </a:tblPr>
              <a:tblGrid>
                <a:gridCol w="1583500"/>
                <a:gridCol w="1583500"/>
                <a:gridCol w="1583500"/>
                <a:gridCol w="1583500"/>
                <a:gridCol w="1583500"/>
              </a:tblGrid>
              <a:tr h="82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Shopping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 or higher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 or less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Entertainment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 or higher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$1 or less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 or higher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$1 or less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TAKEAWAYS</a:t>
            </a:r>
            <a:endParaRPr/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311700" y="3617300"/>
            <a:ext cx="8520600" cy="13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insights: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Popularity not always good </a:t>
            </a:r>
            <a:r>
              <a:rPr lang="en"/>
              <a:t>indicator</a:t>
            </a:r>
            <a:r>
              <a:rPr lang="en"/>
              <a:t> of good investment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24725" y="450150"/>
            <a:ext cx="87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What We Offer</a:t>
            </a:r>
            <a:r>
              <a:rPr b="1" lang="en" sz="4800">
                <a:solidFill>
                  <a:schemeClr val="lt1"/>
                </a:solidFill>
              </a:rPr>
              <a:t>: 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831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3"/>
              <a:buChar char="●"/>
            </a:pPr>
            <a:r>
              <a:rPr lang="en" sz="2433">
                <a:solidFill>
                  <a:schemeClr val="lt1"/>
                </a:solidFill>
              </a:rPr>
              <a:t>10 app recommendations for a fourth of July hot debut</a:t>
            </a:r>
            <a:endParaRPr sz="24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3">
              <a:solidFill>
                <a:schemeClr val="lt1"/>
              </a:solidFill>
            </a:endParaRPr>
          </a:p>
          <a:p>
            <a:pPr indent="-3831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3"/>
              <a:buChar char="●"/>
            </a:pPr>
            <a:r>
              <a:rPr lang="en" sz="2433">
                <a:solidFill>
                  <a:schemeClr val="lt1"/>
                </a:solidFill>
              </a:rPr>
              <a:t>General recommendations for future purchases</a:t>
            </a:r>
            <a:endParaRPr sz="243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Answer the question, “Why are we the ones to solve the problem we identified?”</a:t>
            </a:r>
            <a:endParaRPr i="1" sz="16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420624" y="1363070"/>
            <a:ext cx="16458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Eric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Senior Analyst</a:t>
            </a:r>
            <a:endParaRPr sz="1200"/>
          </a:p>
        </p:txBody>
      </p:sp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Scott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Patrick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Lead Consultant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 Senior Analyst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orporate headshot of a man"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Toni Kim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Senior Analyst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7">
            <a:alphaModFix/>
          </a:blip>
          <a:srcRect b="12495" l="0" r="0" t="12502"/>
          <a:stretch/>
        </p:blipFill>
        <p:spPr>
          <a:xfrm>
            <a:off x="7074575" y="1317900"/>
            <a:ext cx="1644300" cy="172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548600" y="27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Calibri"/>
                <a:ea typeface="Calibri"/>
                <a:cs typeface="Calibri"/>
                <a:sym typeface="Calibri"/>
              </a:rPr>
              <a:t>Apps for App Trader’s hot debut on Fourth of July</a:t>
            </a:r>
            <a:endParaRPr sz="28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48600" y="1193563"/>
            <a:ext cx="39999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 Southwest 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2. AirBNB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3. Instagram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4. Facebook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5. Uber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6. Dominos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7. Starbucks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8. Doordash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9. Youtube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10. Design Home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2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Bonus -&gt; Fandango</a:t>
            </a:r>
            <a:endParaRPr sz="1291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89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Hot new movies coming at in July - The Boss Baby: Family Business, The Forever Purge, Summer of Soul, Black Widow, Jungle Cruise, Hotel Transylvania</a:t>
            </a:r>
            <a:endParaRPr sz="1395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75" y="1329686"/>
            <a:ext cx="6750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24" y="1318436"/>
            <a:ext cx="6750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747" y="1329686"/>
            <a:ext cx="7002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668" y="1329675"/>
            <a:ext cx="6750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75" y="2052251"/>
            <a:ext cx="6750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1498" y="2061970"/>
            <a:ext cx="646048" cy="68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1297" y="2069467"/>
            <a:ext cx="675122" cy="65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75606" y="2081757"/>
            <a:ext cx="675121" cy="6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4850" y="2774831"/>
            <a:ext cx="675122" cy="76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9113" y="2782838"/>
            <a:ext cx="675000" cy="7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3280" y="2782855"/>
            <a:ext cx="700200" cy="73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88125" y="1705788"/>
            <a:ext cx="2019300" cy="164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17"/>
          <p:cNvGraphicFramePr/>
          <p:nvPr/>
        </p:nvGraphicFramePr>
        <p:xfrm>
          <a:off x="2816225" y="168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{F7A18CFB-4CF7-4955-B277-F45611742936}</a:tableStyleId>
              </a:tblPr>
              <a:tblGrid>
                <a:gridCol w="1364525"/>
                <a:gridCol w="1364525"/>
                <a:gridCol w="1364525"/>
                <a:gridCol w="1364525"/>
              </a:tblGrid>
              <a:tr h="3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N</a:t>
                      </a:r>
                      <a:r>
                        <a:rPr b="1" lang="en" sz="900"/>
                        <a:t>ame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App’s Lifespan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</a:t>
                      </a:r>
                      <a:r>
                        <a:rPr b="1" lang="en" sz="900"/>
                        <a:t>xpected Profit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Expected Return(%)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Domino's Pizza USA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$178,000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217.11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 Home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DoorDash - Food Delivery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YouTube Kids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Starbucks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YouTube Kids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Airbnb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Fandango Movies - Times + Tickets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Instagram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$160,000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214.29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Facebook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$142,000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210.94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Southwest Airlines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$124,000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206.9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6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Uber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$124,000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206.9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7"/>
          <p:cNvSpPr txBox="1"/>
          <p:nvPr/>
        </p:nvSpPr>
        <p:spPr>
          <a:xfrm>
            <a:off x="183125" y="268725"/>
            <a:ext cx="263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libri"/>
                <a:ea typeface="Calibri"/>
                <a:cs typeface="Calibri"/>
                <a:sym typeface="Calibri"/>
              </a:rPr>
              <a:t>How much </a:t>
            </a:r>
            <a:r>
              <a:rPr b="1"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 can </a:t>
            </a:r>
            <a:r>
              <a:rPr b="1" i="1" lang="en">
                <a:latin typeface="Calibri"/>
                <a:ea typeface="Calibri"/>
                <a:cs typeface="Calibri"/>
                <a:sym typeface="Calibri"/>
              </a:rPr>
              <a:t>these apps make for App Trader?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8153725" y="4095575"/>
            <a:ext cx="948075" cy="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452950" y="929975"/>
            <a:ext cx="20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** All apps are available in both stores</a:t>
            </a:r>
            <a:endParaRPr sz="700"/>
          </a:p>
        </p:txBody>
      </p:sp>
      <p:sp>
        <p:nvSpPr>
          <p:cNvPr id="111" name="Google Shape;111;p17"/>
          <p:cNvSpPr txBox="1"/>
          <p:nvPr/>
        </p:nvSpPr>
        <p:spPr>
          <a:xfrm>
            <a:off x="426475" y="1421575"/>
            <a:ext cx="186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Percent Return: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7" y="2088125"/>
            <a:ext cx="2278798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endParaRPr sz="1688"/>
          </a:p>
        </p:txBody>
      </p:sp>
      <p:cxnSp>
        <p:nvCxnSpPr>
          <p:cNvPr id="118" name="Google Shape;118;p18"/>
          <p:cNvCxnSpPr/>
          <p:nvPr/>
        </p:nvCxnSpPr>
        <p:spPr>
          <a:xfrm>
            <a:off x="929038" y="2126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 txBox="1"/>
          <p:nvPr>
            <p:ph type="title"/>
          </p:nvPr>
        </p:nvSpPr>
        <p:spPr>
          <a:xfrm>
            <a:off x="1365262" y="1887449"/>
            <a:ext cx="18141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Entertainment (206.55%)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365200" y="2434455"/>
            <a:ext cx="18141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Comics (226.08%)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3395738" y="1974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>
            <p:ph type="title"/>
          </p:nvPr>
        </p:nvSpPr>
        <p:spPr>
          <a:xfrm>
            <a:off x="3885137" y="175800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Photo &amp; Video (208.08%)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863062" y="2150089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Education (228.4%)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6457563" y="1672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8"/>
          <p:cNvSpPr txBox="1"/>
          <p:nvPr>
            <p:ph type="title"/>
          </p:nvPr>
        </p:nvSpPr>
        <p:spPr>
          <a:xfrm>
            <a:off x="7040287" y="1439583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Shopping(216.46%)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018212" y="197454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Entertainment(228.63%)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18"/>
          <p:cNvGrpSpPr/>
          <p:nvPr/>
        </p:nvGrpSpPr>
        <p:grpSpPr>
          <a:xfrm>
            <a:off x="929030" y="2838673"/>
            <a:ext cx="6993309" cy="1520400"/>
            <a:chOff x="929030" y="3219673"/>
            <a:chExt cx="6993309" cy="1520400"/>
          </a:xfrm>
        </p:grpSpPr>
        <p:cxnSp>
          <p:nvCxnSpPr>
            <p:cNvPr id="128" name="Google Shape;128;p18"/>
            <p:cNvCxnSpPr>
              <a:stCxn id="129" idx="6"/>
              <a:endCxn id="130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9" name="Google Shape;129;p1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/>
        </p:nvSpPr>
        <p:spPr>
          <a:xfrm>
            <a:off x="392100" y="392825"/>
            <a:ext cx="441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Expected </a:t>
            </a:r>
            <a:r>
              <a:rPr b="1" i="1" lang="en" sz="1600">
                <a:solidFill>
                  <a:schemeClr val="dk1"/>
                </a:solidFill>
              </a:rPr>
              <a:t>Investment Return 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</a:rPr>
              <a:t>Base on </a:t>
            </a:r>
            <a:r>
              <a:rPr b="1" i="1" lang="en" sz="2000" u="sng">
                <a:solidFill>
                  <a:schemeClr val="dk1"/>
                </a:solidFill>
              </a:rPr>
              <a:t>Genre</a:t>
            </a:r>
            <a:endParaRPr b="1" i="1" sz="20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837" y="197455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839" y="146799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350" y="2227831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51" y="1721273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87" y="240670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089" y="190014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951100" y="4287188"/>
            <a:ext cx="17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&amp; Video (212.14%)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3470678" y="4287200"/>
            <a:ext cx="21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(212.62%)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701650" y="4287200"/>
            <a:ext cx="17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(213.62%)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1" y="4377636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" y="4377618"/>
            <a:ext cx="392100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6648150" y="248225"/>
            <a:ext cx="213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**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Invest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Return = 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Profit/cost*100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9"/>
          <p:cNvCxnSpPr/>
          <p:nvPr/>
        </p:nvCxnSpPr>
        <p:spPr>
          <a:xfrm>
            <a:off x="929038" y="2126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 txBox="1"/>
          <p:nvPr>
            <p:ph type="title"/>
          </p:nvPr>
        </p:nvSpPr>
        <p:spPr>
          <a:xfrm>
            <a:off x="1343187" y="19451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9+ (198.8%)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1365262" y="2356988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17+ (219.9%)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>
            <a:off x="3395738" y="1974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 txBox="1"/>
          <p:nvPr>
            <p:ph type="title"/>
          </p:nvPr>
        </p:nvSpPr>
        <p:spPr>
          <a:xfrm>
            <a:off x="3863062" y="181575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12+ (201.8%)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885137" y="2227539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10+ (222.5%)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19"/>
          <p:cNvCxnSpPr/>
          <p:nvPr/>
        </p:nvCxnSpPr>
        <p:spPr>
          <a:xfrm>
            <a:off x="6457563" y="1672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9"/>
          <p:cNvSpPr txBox="1"/>
          <p:nvPr>
            <p:ph type="title"/>
          </p:nvPr>
        </p:nvSpPr>
        <p:spPr>
          <a:xfrm>
            <a:off x="7018212" y="1497333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4+ (202%)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7018187" y="197454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18+ (230.1%)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9"/>
          <p:cNvGrpSpPr/>
          <p:nvPr/>
        </p:nvGrpSpPr>
        <p:grpSpPr>
          <a:xfrm>
            <a:off x="929030" y="2838673"/>
            <a:ext cx="6993309" cy="1520400"/>
            <a:chOff x="929030" y="3219673"/>
            <a:chExt cx="6993309" cy="1520400"/>
          </a:xfrm>
        </p:grpSpPr>
        <p:cxnSp>
          <p:nvCxnSpPr>
            <p:cNvPr id="160" name="Google Shape;160;p19"/>
            <p:cNvCxnSpPr>
              <a:stCxn id="161" idx="6"/>
              <a:endCxn id="162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61" name="Google Shape;161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rgbClr val="C9E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 txBox="1"/>
          <p:nvPr/>
        </p:nvSpPr>
        <p:spPr>
          <a:xfrm>
            <a:off x="382675" y="1220175"/>
            <a:ext cx="23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837" y="197455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839" y="146799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350" y="2227831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51" y="1721273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87" y="240670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089" y="190014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382675" y="187450"/>
            <a:ext cx="441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Expected Investment Return 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Base on </a:t>
            </a:r>
            <a:r>
              <a:rPr b="1" i="1" lang="en" sz="2000" u="sng">
                <a:solidFill>
                  <a:schemeClr val="dk1"/>
                </a:solidFill>
              </a:rPr>
              <a:t>Content Rating</a:t>
            </a:r>
            <a:endParaRPr b="1" i="1" sz="20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1" y="4377623"/>
            <a:ext cx="392100" cy="39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type="title"/>
          </p:nvPr>
        </p:nvSpPr>
        <p:spPr>
          <a:xfrm>
            <a:off x="929062" y="442084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Teen</a:t>
            </a:r>
            <a:r>
              <a:rPr lang="en" sz="1700"/>
              <a:t> (200%)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3393812" y="442084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Everyone</a:t>
            </a:r>
            <a:r>
              <a:rPr lang="en" sz="1700"/>
              <a:t> (203%)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6541837" y="4486624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10+ </a:t>
            </a:r>
            <a:r>
              <a:rPr lang="en" sz="1700"/>
              <a:t>(208.2%)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" y="4377618"/>
            <a:ext cx="392100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6648150" y="248225"/>
            <a:ext cx="213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** Invest Return = 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Profit/cost*100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0"/>
          <p:cNvCxnSpPr/>
          <p:nvPr/>
        </p:nvCxnSpPr>
        <p:spPr>
          <a:xfrm>
            <a:off x="929038" y="2126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0"/>
          <p:cNvSpPr txBox="1"/>
          <p:nvPr>
            <p:ph type="title"/>
          </p:nvPr>
        </p:nvSpPr>
        <p:spPr>
          <a:xfrm>
            <a:off x="1365262" y="18600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$2</a:t>
            </a:r>
            <a:r>
              <a:rPr lang="en" sz="1700"/>
              <a:t>.99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(1</a:t>
            </a:r>
            <a:r>
              <a:rPr lang="en" sz="1700"/>
              <a:t>90</a:t>
            </a:r>
            <a:r>
              <a:rPr lang="en" sz="1700"/>
              <a:t>%) </a:t>
            </a:r>
            <a:endParaRPr sz="1700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365200" y="2356900"/>
            <a:ext cx="1943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$2 or higher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(146% )</a:t>
            </a:r>
            <a:endParaRPr sz="134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839"/>
          </a:p>
        </p:txBody>
      </p:sp>
      <p:cxnSp>
        <p:nvCxnSpPr>
          <p:cNvPr id="186" name="Google Shape;186;p20"/>
          <p:cNvCxnSpPr/>
          <p:nvPr/>
        </p:nvCxnSpPr>
        <p:spPr>
          <a:xfrm>
            <a:off x="3395738" y="1974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0"/>
          <p:cNvSpPr txBox="1"/>
          <p:nvPr>
            <p:ph type="title"/>
          </p:nvPr>
        </p:nvSpPr>
        <p:spPr>
          <a:xfrm>
            <a:off x="3900387" y="172125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$1.99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</a:t>
            </a:r>
            <a:r>
              <a:rPr lang="en" sz="1700"/>
              <a:t>203</a:t>
            </a:r>
            <a:r>
              <a:rPr lang="en" sz="1700"/>
              <a:t>%)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863050" y="2267645"/>
            <a:ext cx="18141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30">
                <a:solidFill>
                  <a:schemeClr val="dk1"/>
                </a:solidFill>
              </a:rPr>
              <a:t>$1-$2 </a:t>
            </a:r>
            <a:endParaRPr sz="623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30">
                <a:solidFill>
                  <a:schemeClr val="dk1"/>
                </a:solidFill>
              </a:rPr>
              <a:t>(187.5%)</a:t>
            </a:r>
            <a:endParaRPr sz="623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89" name="Google Shape;189;p20"/>
          <p:cNvCxnSpPr/>
          <p:nvPr/>
        </p:nvCxnSpPr>
        <p:spPr>
          <a:xfrm>
            <a:off x="6457563" y="1672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0"/>
          <p:cNvSpPr txBox="1"/>
          <p:nvPr>
            <p:ph type="title"/>
          </p:nvPr>
        </p:nvSpPr>
        <p:spPr>
          <a:xfrm>
            <a:off x="7018199" y="1541650"/>
            <a:ext cx="2009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$1 or less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(21</a:t>
            </a:r>
            <a:r>
              <a:rPr lang="en" sz="1700"/>
              <a:t>4</a:t>
            </a:r>
            <a:r>
              <a:rPr lang="en" sz="1700"/>
              <a:t>%)</a:t>
            </a:r>
            <a:endParaRPr sz="1700"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7018212" y="197454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1507">
                <a:solidFill>
                  <a:schemeClr val="dk1"/>
                </a:solidFill>
              </a:rPr>
              <a:t>$1 or less (216.9%)</a:t>
            </a:r>
            <a:endParaRPr sz="1270">
              <a:solidFill>
                <a:schemeClr val="dk2"/>
              </a:solidFill>
            </a:endParaRPr>
          </a:p>
        </p:txBody>
      </p:sp>
      <p:grpSp>
        <p:nvGrpSpPr>
          <p:cNvPr id="192" name="Google Shape;192;p20"/>
          <p:cNvGrpSpPr/>
          <p:nvPr/>
        </p:nvGrpSpPr>
        <p:grpSpPr>
          <a:xfrm>
            <a:off x="929030" y="2838673"/>
            <a:ext cx="6993309" cy="1520400"/>
            <a:chOff x="929030" y="3219673"/>
            <a:chExt cx="6993309" cy="1520400"/>
          </a:xfrm>
        </p:grpSpPr>
        <p:cxnSp>
          <p:nvCxnSpPr>
            <p:cNvPr id="193" name="Google Shape;193;p20"/>
            <p:cNvCxnSpPr>
              <a:stCxn id="194" idx="6"/>
              <a:endCxn id="19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rgbClr val="BAE23A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4" name="Google Shape;194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rgbClr val="C9E265"/>
            </a:solidFill>
            <a:ln cap="flat" cmpd="sng" w="19050">
              <a:solidFill>
                <a:srgbClr val="BAE2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rgbClr val="C9E265"/>
            </a:solidFill>
            <a:ln cap="flat" cmpd="sng" w="19050">
              <a:solidFill>
                <a:srgbClr val="BAE2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rgbClr val="C9E265"/>
            </a:solidFill>
            <a:ln cap="flat" cmpd="sng" w="19050">
              <a:solidFill>
                <a:srgbClr val="BAE2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0"/>
          <p:cNvSpPr txBox="1"/>
          <p:nvPr/>
        </p:nvSpPr>
        <p:spPr>
          <a:xfrm>
            <a:off x="219175" y="395200"/>
            <a:ext cx="388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</a:rPr>
              <a:t>Expected Investment Return 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</a:rPr>
              <a:t>Base on </a:t>
            </a:r>
            <a:r>
              <a:rPr b="1" i="1" lang="en" sz="1800" u="sng">
                <a:solidFill>
                  <a:schemeClr val="dk1"/>
                </a:solidFill>
              </a:rPr>
              <a:t>Price Range</a:t>
            </a:r>
            <a:endParaRPr sz="1600" u="sng"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837" y="197455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839" y="146799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350" y="2227831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51" y="1721273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87" y="2406706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089" y="1900148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0"/>
          <p:cNvCxnSpPr/>
          <p:nvPr/>
        </p:nvCxnSpPr>
        <p:spPr>
          <a:xfrm>
            <a:off x="1537730" y="3598907"/>
            <a:ext cx="486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6" name="Google Shape;206;p20"/>
          <p:cNvSpPr/>
          <p:nvPr/>
        </p:nvSpPr>
        <p:spPr>
          <a:xfrm>
            <a:off x="3421283" y="3050305"/>
            <a:ext cx="1097100" cy="1097100"/>
          </a:xfrm>
          <a:prstGeom prst="ellipse">
            <a:avLst/>
          </a:prstGeom>
          <a:solidFill>
            <a:srgbClr val="C9E2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1" y="4377636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" y="4377618"/>
            <a:ext cx="392100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3570375" y="4331550"/>
            <a:ext cx="9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$1.99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(190.4%)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788375" y="4227500"/>
            <a:ext cx="136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r>
              <a:rPr lang="en">
                <a:solidFill>
                  <a:schemeClr val="dk1"/>
                </a:solidFill>
              </a:rPr>
              <a:t>$2.99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(167.3%)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6785850" y="4331550"/>
            <a:ext cx="14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$1 or less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(212.3%) 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6648150" y="248225"/>
            <a:ext cx="213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** Invest Return = 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Profit/cost*100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488" y="310550"/>
            <a:ext cx="3327950" cy="21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38" y="302825"/>
            <a:ext cx="3327962" cy="2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488" y="2579425"/>
            <a:ext cx="3327950" cy="217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950" y="2571758"/>
            <a:ext cx="3327949" cy="218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39" y="332786"/>
            <a:ext cx="392100" cy="39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862" y="2579431"/>
            <a:ext cx="3921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9">
            <a:alphaModFix amt="37000"/>
          </a:blip>
          <a:stretch>
            <a:fillRect/>
          </a:stretch>
        </p:blipFill>
        <p:spPr>
          <a:xfrm>
            <a:off x="8153725" y="4095575"/>
            <a:ext cx="948075" cy="9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3725" y="4099625"/>
            <a:ext cx="948075" cy="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